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94" r:id="rId3"/>
    <p:sldId id="309" r:id="rId4"/>
    <p:sldId id="310" r:id="rId5"/>
    <p:sldId id="311" r:id="rId6"/>
    <p:sldId id="312" r:id="rId7"/>
    <p:sldId id="314" r:id="rId8"/>
    <p:sldId id="315" r:id="rId9"/>
    <p:sldId id="316" r:id="rId10"/>
    <p:sldId id="267" r:id="rId11"/>
  </p:sldIdLst>
  <p:sldSz cx="9144000" cy="6858000" type="screen4x3"/>
  <p:notesSz cx="6858000" cy="9144000"/>
  <p:embeddedFontLst>
    <p:embeddedFont>
      <p:font typeface="Tuffy-TTF" panose="020B0603060100000000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  <p:embeddedFont>
      <p:font typeface="Twinkl SemiBold" charset="0"/>
      <p:bold r:id="rId20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D82233"/>
    <a:srgbClr val="AEE9EC"/>
    <a:srgbClr val="D83A5E"/>
    <a:srgbClr val="2DB6BC"/>
    <a:srgbClr val="F5CFD8"/>
    <a:srgbClr val="FAB001"/>
    <a:srgbClr val="8D358B"/>
    <a:srgbClr val="F08115"/>
    <a:srgbClr val="FFFB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0" autoAdjust="0"/>
    <p:restoredTop sz="94660"/>
  </p:normalViewPr>
  <p:slideViewPr>
    <p:cSldViewPr snapToGrid="0" showGuides="1">
      <p:cViewPr varScale="1">
        <p:scale>
          <a:sx n="87" d="100"/>
          <a:sy n="87" d="100"/>
        </p:scale>
        <p:origin x="1133" y="82"/>
      </p:cViewPr>
      <p:guideLst>
        <p:guide orient="horz" pos="2137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BCAB23E-5E8D-4EE2-83B5-ED1C61A16838}" type="datetimeFigureOut">
              <a:rPr lang="en-GB"/>
              <a:pPr>
                <a:defRPr/>
              </a:pPr>
              <a:t>18/09/2023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8FA9FD05-3BB6-41CC-853D-2075B3AECA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6568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28FEF98-7973-4A8C-8B7D-76BB1CDE8734}" type="datetimeFigureOut">
              <a:rPr lang="en-GB"/>
              <a:pPr>
                <a:defRPr/>
              </a:pPr>
              <a:t>18/09/2023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dirty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72C48283-2588-4AA5-AB63-C726861FDEB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33543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86701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1141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833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0633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7388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3" r:id="rId2"/>
    <p:sldLayoutId id="2147483684" r:id="rId3"/>
    <p:sldLayoutId id="2147483685" r:id="rId4"/>
    <p:sldLayoutId id="2147483679" r:id="rId5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16" b="705"/>
          <a:stretch/>
        </p:blipFill>
        <p:spPr>
          <a:xfrm>
            <a:off x="487477" y="461429"/>
            <a:ext cx="8169046" cy="5914121"/>
          </a:xfrm>
          <a:prstGeom prst="roundRect">
            <a:avLst>
              <a:gd name="adj" fmla="val 2805"/>
            </a:avLst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09107" y="1734669"/>
            <a:ext cx="1399120" cy="405127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15521" y="1740067"/>
            <a:ext cx="1316477" cy="4040479"/>
          </a:xfrm>
          <a:prstGeom prst="rect">
            <a:avLst/>
          </a:prstGeom>
        </p:spPr>
      </p:pic>
      <p:sp>
        <p:nvSpPr>
          <p:cNvPr id="10" name="Rounded Rectangular Callout 9"/>
          <p:cNvSpPr/>
          <p:nvPr/>
        </p:nvSpPr>
        <p:spPr>
          <a:xfrm>
            <a:off x="914483" y="978585"/>
            <a:ext cx="1872208" cy="1512168"/>
          </a:xfrm>
          <a:prstGeom prst="wedgeRoundRectCallout">
            <a:avLst>
              <a:gd name="adj1" fmla="val 49715"/>
              <a:gd name="adj2" fmla="val 7145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Hello, I’m Kit!</a:t>
            </a:r>
          </a:p>
        </p:txBody>
      </p:sp>
      <p:sp>
        <p:nvSpPr>
          <p:cNvPr id="11" name="Rounded Rectangular Callout 10"/>
          <p:cNvSpPr/>
          <p:nvPr/>
        </p:nvSpPr>
        <p:spPr>
          <a:xfrm>
            <a:off x="6537975" y="1108417"/>
            <a:ext cx="1872208" cy="1512168"/>
          </a:xfrm>
          <a:prstGeom prst="wedgeRoundRectCallout">
            <a:avLst>
              <a:gd name="adj1" fmla="val -70126"/>
              <a:gd name="adj2" fmla="val 40663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Hi, I’m Sam.</a:t>
            </a:r>
          </a:p>
        </p:txBody>
      </p:sp>
      <p:sp>
        <p:nvSpPr>
          <p:cNvPr id="12" name="Rounded Rectangular Callout 11"/>
          <p:cNvSpPr/>
          <p:nvPr/>
        </p:nvSpPr>
        <p:spPr>
          <a:xfrm>
            <a:off x="6537975" y="3202534"/>
            <a:ext cx="1872208" cy="1512168"/>
          </a:xfrm>
          <a:prstGeom prst="wedgeRoundRectCallout">
            <a:avLst>
              <a:gd name="adj1" fmla="val -69674"/>
              <a:gd name="adj2" fmla="val -6179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tx1"/>
                </a:solidFill>
              </a:rPr>
              <a:t>We are twins.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3" r="1165"/>
          <a:stretch/>
        </p:blipFill>
        <p:spPr>
          <a:xfrm>
            <a:off x="487477" y="459908"/>
            <a:ext cx="8169046" cy="5914120"/>
          </a:xfrm>
          <a:prstGeom prst="roundRect">
            <a:avLst>
              <a:gd name="adj" fmla="val 2630"/>
            </a:avLst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62264" y="1203158"/>
            <a:ext cx="1347677" cy="4872787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07572" y="1203157"/>
            <a:ext cx="1753007" cy="4872790"/>
          </a:xfrm>
          <a:prstGeom prst="rect">
            <a:avLst/>
          </a:prstGeom>
        </p:spPr>
      </p:pic>
      <p:sp>
        <p:nvSpPr>
          <p:cNvPr id="13" name="Rounded Rectangular Callout 12"/>
          <p:cNvSpPr/>
          <p:nvPr/>
        </p:nvSpPr>
        <p:spPr>
          <a:xfrm>
            <a:off x="827584" y="908720"/>
            <a:ext cx="1872208" cy="1512168"/>
          </a:xfrm>
          <a:prstGeom prst="wedgeRoundRectCallout">
            <a:avLst>
              <a:gd name="adj1" fmla="val 49715"/>
              <a:gd name="adj2" fmla="val 7145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Twinkl" pitchFamily="50" charset="0"/>
              </a:rPr>
              <a:t>I’m Mum. I am an optician.</a:t>
            </a:r>
            <a:endParaRPr lang="en-GB" sz="2800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14" name="Rounded Rectangular Callout 13"/>
          <p:cNvSpPr/>
          <p:nvPr/>
        </p:nvSpPr>
        <p:spPr>
          <a:xfrm>
            <a:off x="6537975" y="908720"/>
            <a:ext cx="1872208" cy="2016224"/>
          </a:xfrm>
          <a:prstGeom prst="wedgeRoundRectCallout">
            <a:avLst>
              <a:gd name="adj1" fmla="val -72839"/>
              <a:gd name="adj2" fmla="val 24286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Twinkl" pitchFamily="50" charset="0"/>
              </a:rPr>
              <a:t>Hey! I’m Dad. I work in an office.</a:t>
            </a:r>
            <a:endParaRPr lang="en-GB" sz="2800" dirty="0">
              <a:solidFill>
                <a:schemeClr val="tx1"/>
              </a:solidFill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075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19" b="-10"/>
          <a:stretch/>
        </p:blipFill>
        <p:spPr>
          <a:xfrm>
            <a:off x="487477" y="459908"/>
            <a:ext cx="8169045" cy="5914120"/>
          </a:xfrm>
          <a:prstGeom prst="roundRect">
            <a:avLst>
              <a:gd name="adj" fmla="val 2137"/>
            </a:avLst>
          </a:prstGeom>
        </p:spPr>
      </p:pic>
      <p:grpSp>
        <p:nvGrpSpPr>
          <p:cNvPr id="23" name="Group 22"/>
          <p:cNvGrpSpPr/>
          <p:nvPr/>
        </p:nvGrpSpPr>
        <p:grpSpPr>
          <a:xfrm>
            <a:off x="1241205" y="1322023"/>
            <a:ext cx="6661346" cy="4645421"/>
            <a:chOff x="1091080" y="1160756"/>
            <a:chExt cx="6978724" cy="4872790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91080" y="1160756"/>
              <a:ext cx="1346007" cy="4872790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318970" y="1160756"/>
              <a:ext cx="1750834" cy="4872790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934066" y="2368626"/>
              <a:ext cx="1264123" cy="3664920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526177" y="2371241"/>
              <a:ext cx="1190929" cy="3659689"/>
            </a:xfrm>
            <a:prstGeom prst="rect">
              <a:avLst/>
            </a:prstGeom>
          </p:spPr>
        </p:pic>
      </p:grpSp>
      <p:sp>
        <p:nvSpPr>
          <p:cNvPr id="19" name="Rounded Rectangular Callout 18"/>
          <p:cNvSpPr/>
          <p:nvPr/>
        </p:nvSpPr>
        <p:spPr>
          <a:xfrm>
            <a:off x="2429353" y="557995"/>
            <a:ext cx="1872208" cy="1512168"/>
          </a:xfrm>
          <a:prstGeom prst="wedgeRoundRectCallout">
            <a:avLst>
              <a:gd name="adj1" fmla="val -34400"/>
              <a:gd name="adj2" fmla="val 6809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Twinkl" pitchFamily="50" charset="0"/>
              </a:rPr>
              <a:t>This is our dog, Ben.</a:t>
            </a:r>
            <a:endParaRPr lang="en-GB" sz="2800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20" name="Rounded Rectangular Callout 19"/>
          <p:cNvSpPr/>
          <p:nvPr/>
        </p:nvSpPr>
        <p:spPr>
          <a:xfrm>
            <a:off x="4571999" y="556987"/>
            <a:ext cx="1872208" cy="1512168"/>
          </a:xfrm>
          <a:prstGeom prst="wedgeRoundRectCallout">
            <a:avLst>
              <a:gd name="adj1" fmla="val -8624"/>
              <a:gd name="adj2" fmla="val 7089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Twinkl" pitchFamily="50" charset="0"/>
              </a:rPr>
              <a:t>Say ‘hello’, Ben!</a:t>
            </a:r>
            <a:endParaRPr lang="en-GB" sz="2800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21" name="Rounded Rectangular Callout 20"/>
          <p:cNvSpPr/>
          <p:nvPr/>
        </p:nvSpPr>
        <p:spPr>
          <a:xfrm>
            <a:off x="3658484" y="2454712"/>
            <a:ext cx="1281066" cy="828092"/>
          </a:xfrm>
          <a:prstGeom prst="wedgeRoundRectCallout">
            <a:avLst>
              <a:gd name="adj1" fmla="val -8589"/>
              <a:gd name="adj2" fmla="val 9022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Twinkl" pitchFamily="50" charset="0"/>
              </a:rPr>
              <a:t>Woof!</a:t>
            </a:r>
            <a:endParaRPr lang="en-GB" sz="2800" dirty="0">
              <a:solidFill>
                <a:schemeClr val="tx1"/>
              </a:solidFill>
              <a:latin typeface="Twinkl" pitchFamily="50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4E7547B-052F-4328-A78C-1075FC28C5C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87046" y="4576926"/>
            <a:ext cx="1552846" cy="1441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9918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8"/>
          <a:stretch/>
        </p:blipFill>
        <p:spPr>
          <a:xfrm>
            <a:off x="487478" y="459908"/>
            <a:ext cx="8169044" cy="5914120"/>
          </a:xfrm>
          <a:prstGeom prst="roundRect">
            <a:avLst>
              <a:gd name="adj" fmla="val 1951"/>
            </a:avLst>
          </a:prstGeom>
        </p:spPr>
      </p:pic>
      <p:grpSp>
        <p:nvGrpSpPr>
          <p:cNvPr id="28" name="Group 27"/>
          <p:cNvGrpSpPr/>
          <p:nvPr/>
        </p:nvGrpSpPr>
        <p:grpSpPr>
          <a:xfrm>
            <a:off x="3011987" y="1668704"/>
            <a:ext cx="3118353" cy="4414697"/>
            <a:chOff x="2979949" y="1470401"/>
            <a:chExt cx="3118353" cy="4414697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573673" y="1470401"/>
              <a:ext cx="1524629" cy="4414697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979949" y="1476283"/>
              <a:ext cx="1434572" cy="4402932"/>
            </a:xfrm>
            <a:prstGeom prst="rect">
              <a:avLst/>
            </a:prstGeom>
          </p:spPr>
        </p:pic>
      </p:grpSp>
      <p:sp>
        <p:nvSpPr>
          <p:cNvPr id="22" name="Rounded Rectangular Callout 21"/>
          <p:cNvSpPr/>
          <p:nvPr/>
        </p:nvSpPr>
        <p:spPr>
          <a:xfrm flipH="1">
            <a:off x="855416" y="767782"/>
            <a:ext cx="1872208" cy="1512168"/>
          </a:xfrm>
          <a:prstGeom prst="wedgeRoundRectCallout">
            <a:avLst>
              <a:gd name="adj1" fmla="val -34400"/>
              <a:gd name="adj2" fmla="val 6809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Twinkl" pitchFamily="50" charset="0"/>
              </a:rPr>
              <a:t>We live in a town.</a:t>
            </a:r>
            <a:endParaRPr lang="en-GB" sz="2800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25" name="Rounded Rectangular Callout 24"/>
          <p:cNvSpPr/>
          <p:nvPr/>
        </p:nvSpPr>
        <p:spPr>
          <a:xfrm>
            <a:off x="6122615" y="767782"/>
            <a:ext cx="2348212" cy="2129654"/>
          </a:xfrm>
          <a:prstGeom prst="wedgeRoundRectCallout">
            <a:avLst>
              <a:gd name="adj1" fmla="val -34400"/>
              <a:gd name="adj2" fmla="val 6809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Twinkl" pitchFamily="50" charset="0"/>
              </a:rPr>
              <a:t>The countryside is not very far away.</a:t>
            </a:r>
            <a:endParaRPr lang="en-GB" sz="2800" dirty="0">
              <a:solidFill>
                <a:schemeClr val="tx1"/>
              </a:solidFill>
              <a:latin typeface="Twinkl" pitchFamily="50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13628" y="3117773"/>
            <a:ext cx="2040880" cy="2965627"/>
            <a:chOff x="813628" y="3117773"/>
            <a:chExt cx="2040880" cy="2965627"/>
          </a:xfrm>
        </p:grpSpPr>
        <p:sp>
          <p:nvSpPr>
            <p:cNvPr id="24" name="Rounded Rectangular Callout 23"/>
            <p:cNvSpPr/>
            <p:nvPr/>
          </p:nvSpPr>
          <p:spPr>
            <a:xfrm rot="10800000">
              <a:off x="813628" y="3117773"/>
              <a:ext cx="2040880" cy="2965627"/>
            </a:xfrm>
            <a:prstGeom prst="wedgeRoundRectCallout">
              <a:avLst>
                <a:gd name="adj1" fmla="val -34400"/>
                <a:gd name="adj2" fmla="val 59183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Twinkl" pitchFamily="50" charset="0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976603" y="3261758"/>
              <a:ext cx="1718631" cy="26776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/>
                <a:t>I like to ride my bike, read, and play the drums!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6289492" y="4072831"/>
            <a:ext cx="2050277" cy="2010569"/>
            <a:chOff x="6289492" y="4072831"/>
            <a:chExt cx="2050277" cy="2010569"/>
          </a:xfrm>
        </p:grpSpPr>
        <p:sp>
          <p:nvSpPr>
            <p:cNvPr id="23" name="Rounded Rectangular Callout 22"/>
            <p:cNvSpPr/>
            <p:nvPr/>
          </p:nvSpPr>
          <p:spPr>
            <a:xfrm flipV="1">
              <a:off x="6289492" y="4072831"/>
              <a:ext cx="2050277" cy="2010569"/>
            </a:xfrm>
            <a:prstGeom prst="wedgeRoundRectCallout">
              <a:avLst>
                <a:gd name="adj1" fmla="val -34400"/>
                <a:gd name="adj2" fmla="val 68099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Twinkl" pitchFamily="50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367750" y="4153564"/>
              <a:ext cx="1885834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800" dirty="0"/>
                <a:t>I love </a:t>
              </a:r>
              <a:br>
                <a:rPr lang="en-GB" sz="2800" dirty="0"/>
              </a:br>
              <a:r>
                <a:rPr lang="en-GB" sz="2800" dirty="0"/>
                <a:t>to play cricket and draw.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64703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" r="1164"/>
          <a:stretch/>
        </p:blipFill>
        <p:spPr>
          <a:xfrm>
            <a:off x="487478" y="459908"/>
            <a:ext cx="8169044" cy="5914120"/>
          </a:xfrm>
          <a:prstGeom prst="roundRect">
            <a:avLst>
              <a:gd name="adj" fmla="val 1951"/>
            </a:avLst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85718" y="1211855"/>
            <a:ext cx="1478442" cy="4610559"/>
          </a:xfrm>
          <a:prstGeom prst="rect">
            <a:avLst/>
          </a:prstGeom>
        </p:spPr>
      </p:pic>
      <p:sp>
        <p:nvSpPr>
          <p:cNvPr id="17" name="Rounded Rectangular Callout 16"/>
          <p:cNvSpPr/>
          <p:nvPr/>
        </p:nvSpPr>
        <p:spPr>
          <a:xfrm>
            <a:off x="6300192" y="823227"/>
            <a:ext cx="2088232" cy="1512168"/>
          </a:xfrm>
          <a:prstGeom prst="wedgeRoundRectCallout">
            <a:avLst>
              <a:gd name="adj1" fmla="val -49325"/>
              <a:gd name="adj2" fmla="val 6754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Twinkl" pitchFamily="50" charset="0"/>
              </a:rPr>
              <a:t>We live in the Highlands!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F672CE6-389E-4F4F-8413-5B9E4A2C02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26865" y="331007"/>
            <a:ext cx="4537851" cy="6417410"/>
          </a:xfrm>
          <a:prstGeom prst="rect">
            <a:avLst/>
          </a:prstGeom>
        </p:spPr>
      </p:pic>
      <p:sp>
        <p:nvSpPr>
          <p:cNvPr id="16" name="Rounded Rectangular Callout 15"/>
          <p:cNvSpPr/>
          <p:nvPr/>
        </p:nvSpPr>
        <p:spPr>
          <a:xfrm>
            <a:off x="985915" y="830289"/>
            <a:ext cx="1872208" cy="1512168"/>
          </a:xfrm>
          <a:prstGeom prst="wedgeRoundRectCallout">
            <a:avLst>
              <a:gd name="adj1" fmla="val 50619"/>
              <a:gd name="adj2" fmla="val 68099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Twinkl" pitchFamily="50" charset="0"/>
              </a:rPr>
              <a:t>We are Gran and Grandad.</a:t>
            </a:r>
          </a:p>
        </p:txBody>
      </p:sp>
    </p:spTree>
    <p:extLst>
      <p:ext uri="{BB962C8B-B14F-4D97-AF65-F5344CB8AC3E}">
        <p14:creationId xmlns:p14="http://schemas.microsoft.com/office/powerpoint/2010/main" val="1752062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" r="1164"/>
          <a:stretch/>
        </p:blipFill>
        <p:spPr>
          <a:xfrm>
            <a:off x="487478" y="459908"/>
            <a:ext cx="8169044" cy="5914120"/>
          </a:xfrm>
          <a:prstGeom prst="roundRect">
            <a:avLst>
              <a:gd name="adj" fmla="val 2137"/>
            </a:avLst>
          </a:prstGeom>
        </p:spPr>
      </p:pic>
      <p:grpSp>
        <p:nvGrpSpPr>
          <p:cNvPr id="13" name="Group 12"/>
          <p:cNvGrpSpPr/>
          <p:nvPr/>
        </p:nvGrpSpPr>
        <p:grpSpPr>
          <a:xfrm>
            <a:off x="2883455" y="1299988"/>
            <a:ext cx="3377088" cy="4605053"/>
            <a:chOff x="2853245" y="1288971"/>
            <a:chExt cx="3377088" cy="4605053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756870" y="1288971"/>
              <a:ext cx="1473463" cy="4605053"/>
            </a:xfrm>
            <a:prstGeom prst="rect">
              <a:avLst/>
            </a:prstGeom>
          </p:spPr>
        </p:pic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853245" y="1288971"/>
              <a:ext cx="1662110" cy="4605052"/>
            </a:xfrm>
            <a:prstGeom prst="rect">
              <a:avLst/>
            </a:prstGeom>
          </p:spPr>
        </p:pic>
      </p:grpSp>
      <p:sp>
        <p:nvSpPr>
          <p:cNvPr id="15" name="Rounded Rectangular Callout 14"/>
          <p:cNvSpPr/>
          <p:nvPr/>
        </p:nvSpPr>
        <p:spPr>
          <a:xfrm>
            <a:off x="985915" y="980728"/>
            <a:ext cx="1872208" cy="2304255"/>
          </a:xfrm>
          <a:prstGeom prst="wedgeRoundRectCallout">
            <a:avLst>
              <a:gd name="adj1" fmla="val 69160"/>
              <a:gd name="adj2" fmla="val 637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Twinkl" pitchFamily="50" charset="0"/>
              </a:rPr>
              <a:t>We are Grandma </a:t>
            </a:r>
            <a:r>
              <a:rPr lang="en-US" sz="2800" dirty="0" err="1">
                <a:solidFill>
                  <a:schemeClr val="tx1"/>
                </a:solidFill>
                <a:latin typeface="Twinkl" pitchFamily="50" charset="0"/>
              </a:rPr>
              <a:t>Dadi</a:t>
            </a:r>
            <a:r>
              <a:rPr lang="en-US" sz="2800" dirty="0">
                <a:solidFill>
                  <a:schemeClr val="tx1"/>
                </a:solidFill>
                <a:latin typeface="Twinkl" pitchFamily="50" charset="0"/>
              </a:rPr>
              <a:t> and Grandpa Dada.</a:t>
            </a:r>
            <a:endParaRPr lang="en-GB" sz="2800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18" name="Rounded Rectangular Callout 17"/>
          <p:cNvSpPr/>
          <p:nvPr/>
        </p:nvSpPr>
        <p:spPr>
          <a:xfrm>
            <a:off x="6300192" y="1268759"/>
            <a:ext cx="2088232" cy="1066635"/>
          </a:xfrm>
          <a:prstGeom prst="wedgeRoundRectCallout">
            <a:avLst>
              <a:gd name="adj1" fmla="val -49325"/>
              <a:gd name="adj2" fmla="val 67540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Twinkl" pitchFamily="50" charset="0"/>
              </a:rPr>
              <a:t>We live in the city.</a:t>
            </a:r>
            <a:endParaRPr lang="en-GB" sz="2800" dirty="0">
              <a:solidFill>
                <a:schemeClr val="tx1"/>
              </a:solidFill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5665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8"/>
          <a:stretch/>
        </p:blipFill>
        <p:spPr>
          <a:xfrm>
            <a:off x="487478" y="459908"/>
            <a:ext cx="8169044" cy="5914120"/>
          </a:xfrm>
          <a:prstGeom prst="roundRect">
            <a:avLst>
              <a:gd name="adj" fmla="val 1951"/>
            </a:avLst>
          </a:prstGeom>
        </p:spPr>
      </p:pic>
      <p:grpSp>
        <p:nvGrpSpPr>
          <p:cNvPr id="16" name="Group 15"/>
          <p:cNvGrpSpPr/>
          <p:nvPr/>
        </p:nvGrpSpPr>
        <p:grpSpPr>
          <a:xfrm>
            <a:off x="3352338" y="1867838"/>
            <a:ext cx="2583195" cy="3657068"/>
            <a:chOff x="2979949" y="1470401"/>
            <a:chExt cx="3118352" cy="4414697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573673" y="1470401"/>
              <a:ext cx="1524628" cy="4414697"/>
            </a:xfrm>
            <a:prstGeom prst="rect">
              <a:avLst/>
            </a:prstGeom>
          </p:spPr>
        </p:pic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979949" y="1476282"/>
              <a:ext cx="1434572" cy="4402933"/>
            </a:xfrm>
            <a:prstGeom prst="rect">
              <a:avLst/>
            </a:prstGeom>
          </p:spPr>
        </p:pic>
      </p:grpSp>
      <p:sp>
        <p:nvSpPr>
          <p:cNvPr id="22" name="Rounded Rectangular Callout 21"/>
          <p:cNvSpPr/>
          <p:nvPr/>
        </p:nvSpPr>
        <p:spPr>
          <a:xfrm flipH="1">
            <a:off x="673172" y="580785"/>
            <a:ext cx="2493470" cy="3506678"/>
          </a:xfrm>
          <a:prstGeom prst="wedgeRoundRectCallout">
            <a:avLst>
              <a:gd name="adj1" fmla="val -63820"/>
              <a:gd name="adj2" fmla="val -1266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Twinkl" pitchFamily="50" charset="0"/>
              </a:rPr>
              <a:t>We can’t wait to have fun with you as you learn to read and write using phonics.</a:t>
            </a:r>
            <a:endParaRPr lang="en-GB" sz="2800" dirty="0">
              <a:solidFill>
                <a:schemeClr val="tx1"/>
              </a:solidFill>
              <a:latin typeface="Twinkl" pitchFamily="50" charset="0"/>
            </a:endParaRPr>
          </a:p>
        </p:txBody>
      </p:sp>
      <p:sp>
        <p:nvSpPr>
          <p:cNvPr id="25" name="Rounded Rectangular Callout 24"/>
          <p:cNvSpPr/>
          <p:nvPr/>
        </p:nvSpPr>
        <p:spPr>
          <a:xfrm>
            <a:off x="6122615" y="580785"/>
            <a:ext cx="2348212" cy="3726234"/>
          </a:xfrm>
          <a:prstGeom prst="wedgeRoundRectCallout">
            <a:avLst>
              <a:gd name="adj1" fmla="val -62550"/>
              <a:gd name="adj2" fmla="val -1279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Twinkl" pitchFamily="50" charset="0"/>
              </a:rPr>
              <a:t>You can join us, and our family </a:t>
            </a:r>
            <a:r>
              <a:rPr lang="en-US" sz="2800">
                <a:solidFill>
                  <a:schemeClr val="tx1"/>
                </a:solidFill>
                <a:latin typeface="Twinkl" pitchFamily="50" charset="0"/>
              </a:rPr>
              <a:t>and friends, </a:t>
            </a:r>
            <a:r>
              <a:rPr lang="en-US" sz="2800" dirty="0">
                <a:solidFill>
                  <a:schemeClr val="tx1"/>
                </a:solidFill>
                <a:latin typeface="Twinkl" pitchFamily="50" charset="0"/>
              </a:rPr>
              <a:t>as we share stories and games together.</a:t>
            </a:r>
            <a:endParaRPr lang="en-GB" sz="2800" dirty="0">
              <a:solidFill>
                <a:schemeClr val="tx1"/>
              </a:solidFill>
              <a:latin typeface="Twinkl" pitchFamily="50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6131015" y="4725635"/>
            <a:ext cx="2339812" cy="1516204"/>
            <a:chOff x="6131015" y="4725635"/>
            <a:chExt cx="2339812" cy="1516204"/>
          </a:xfrm>
        </p:grpSpPr>
        <p:sp>
          <p:nvSpPr>
            <p:cNvPr id="23" name="Rounded Rectangular Callout 22"/>
            <p:cNvSpPr/>
            <p:nvPr/>
          </p:nvSpPr>
          <p:spPr>
            <a:xfrm flipV="1">
              <a:off x="6131015" y="4725635"/>
              <a:ext cx="2339812" cy="1516204"/>
            </a:xfrm>
            <a:prstGeom prst="wedgeRoundRectCallout">
              <a:avLst>
                <a:gd name="adj1" fmla="val -48892"/>
                <a:gd name="adj2" fmla="val 73912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Twinkl" pitchFamily="50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6353804" y="4789766"/>
              <a:ext cx="1885834" cy="138499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>
                  <a:latin typeface="Twinkl" pitchFamily="50" charset="0"/>
                </a:rPr>
                <a:t>It’s going to be so much fun!</a:t>
              </a:r>
              <a:endParaRPr lang="en-GB" sz="2800" dirty="0">
                <a:latin typeface="Twinkl" pitchFamily="50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685239" y="4417763"/>
            <a:ext cx="2580914" cy="1824078"/>
            <a:chOff x="685239" y="4417763"/>
            <a:chExt cx="2580914" cy="1824078"/>
          </a:xfrm>
        </p:grpSpPr>
        <p:sp>
          <p:nvSpPr>
            <p:cNvPr id="24" name="Rounded Rectangular Callout 23"/>
            <p:cNvSpPr/>
            <p:nvPr/>
          </p:nvSpPr>
          <p:spPr>
            <a:xfrm rot="10800000">
              <a:off x="685239" y="4417763"/>
              <a:ext cx="2580914" cy="1824078"/>
            </a:xfrm>
            <a:prstGeom prst="wedgeRoundRectCallout">
              <a:avLst>
                <a:gd name="adj1" fmla="val -45071"/>
                <a:gd name="adj2" fmla="val 60391"/>
                <a:gd name="adj3" fmla="val 16667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2800" dirty="0">
                <a:solidFill>
                  <a:schemeClr val="tx1"/>
                </a:solidFill>
                <a:latin typeface="Twinkl" pitchFamily="50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750344" y="4417763"/>
              <a:ext cx="2450703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>
                  <a:latin typeface="Twinkl" pitchFamily="50" charset="0"/>
                </a:rPr>
                <a:t>Sam and I will keep you company all the way.</a:t>
              </a:r>
              <a:endParaRPr lang="en-GB" sz="2800" dirty="0">
                <a:latin typeface="Twinkl" pitchFamily="50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25830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8"/>
          <a:stretch/>
        </p:blipFill>
        <p:spPr>
          <a:xfrm>
            <a:off x="487478" y="459908"/>
            <a:ext cx="8169044" cy="5914120"/>
          </a:xfrm>
          <a:prstGeom prst="roundRect">
            <a:avLst>
              <a:gd name="adj" fmla="val 1951"/>
            </a:avLst>
          </a:prstGeom>
        </p:spPr>
      </p:pic>
      <p:grpSp>
        <p:nvGrpSpPr>
          <p:cNvPr id="44" name="Group 43"/>
          <p:cNvGrpSpPr/>
          <p:nvPr/>
        </p:nvGrpSpPr>
        <p:grpSpPr>
          <a:xfrm>
            <a:off x="-539018" y="1882869"/>
            <a:ext cx="9178737" cy="4759670"/>
            <a:chOff x="-577854" y="1882869"/>
            <a:chExt cx="9178737" cy="4759670"/>
          </a:xfrm>
        </p:grpSpPr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6512651" y="2299234"/>
              <a:ext cx="1296870" cy="3593119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445652" y="2271275"/>
              <a:ext cx="1155231" cy="361047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577854" y="1882869"/>
              <a:ext cx="3365637" cy="4759670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525925" y="2511717"/>
              <a:ext cx="1115493" cy="347869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662692" y="2511716"/>
              <a:ext cx="952301" cy="3443229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5519774" y="2511717"/>
              <a:ext cx="1238717" cy="3443228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518685" y="3397965"/>
              <a:ext cx="833373" cy="2557755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851663" y="3390357"/>
              <a:ext cx="885688" cy="2564588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053722" y="5023245"/>
              <a:ext cx="1135112" cy="1054031"/>
            </a:xfrm>
            <a:prstGeom prst="rect">
              <a:avLst/>
            </a:prstGeom>
          </p:spPr>
        </p:pic>
      </p:grpSp>
      <p:grpSp>
        <p:nvGrpSpPr>
          <p:cNvPr id="7" name="Group 6"/>
          <p:cNvGrpSpPr/>
          <p:nvPr/>
        </p:nvGrpSpPr>
        <p:grpSpPr>
          <a:xfrm>
            <a:off x="958785" y="-190419"/>
            <a:ext cx="7396874" cy="3338575"/>
            <a:chOff x="958785" y="-190419"/>
            <a:chExt cx="7396874" cy="3338575"/>
          </a:xfrm>
        </p:grpSpPr>
        <p:sp>
          <p:nvSpPr>
            <p:cNvPr id="42" name="Freeform 41"/>
            <p:cNvSpPr/>
            <p:nvPr/>
          </p:nvSpPr>
          <p:spPr>
            <a:xfrm rot="9793430">
              <a:off x="958785" y="-190419"/>
              <a:ext cx="7396874" cy="3338575"/>
            </a:xfrm>
            <a:custGeom>
              <a:avLst/>
              <a:gdLst>
                <a:gd name="connsiteX0" fmla="*/ 7085918 w 7396874"/>
                <a:gd name="connsiteY0" fmla="*/ 3333125 h 3338575"/>
                <a:gd name="connsiteX1" fmla="*/ 2984987 w 7396874"/>
                <a:gd name="connsiteY1" fmla="*/ 2096843 h 3338575"/>
                <a:gd name="connsiteX2" fmla="*/ 1175225 w 7396874"/>
                <a:gd name="connsiteY2" fmla="*/ 1551265 h 3338575"/>
                <a:gd name="connsiteX3" fmla="*/ 90565 w 7396874"/>
                <a:gd name="connsiteY3" fmla="*/ 1224279 h 3338575"/>
                <a:gd name="connsiteX4" fmla="*/ 5450 w 7396874"/>
                <a:gd name="connsiteY4" fmla="*/ 1065698 h 3338575"/>
                <a:gd name="connsiteX5" fmla="*/ 97279 w 7396874"/>
                <a:gd name="connsiteY5" fmla="*/ 761087 h 3338575"/>
                <a:gd name="connsiteX6" fmla="*/ 152377 w 7396874"/>
                <a:gd name="connsiteY6" fmla="*/ 578321 h 3338575"/>
                <a:gd name="connsiteX7" fmla="*/ 310957 w 7396874"/>
                <a:gd name="connsiteY7" fmla="*/ 493206 h 3338575"/>
                <a:gd name="connsiteX8" fmla="*/ 472060 w 7396874"/>
                <a:gd name="connsiteY8" fmla="*/ 541773 h 3338575"/>
                <a:gd name="connsiteX9" fmla="*/ 472060 w 7396874"/>
                <a:gd name="connsiteY9" fmla="*/ 0 h 3338575"/>
                <a:gd name="connsiteX10" fmla="*/ 867393 w 7396874"/>
                <a:gd name="connsiteY10" fmla="*/ 660952 h 3338575"/>
                <a:gd name="connsiteX11" fmla="*/ 1184614 w 7396874"/>
                <a:gd name="connsiteY11" fmla="*/ 756583 h 3338575"/>
                <a:gd name="connsiteX12" fmla="*/ 1509845 w 7396874"/>
                <a:gd name="connsiteY12" fmla="*/ 298821 h 3338575"/>
                <a:gd name="connsiteX13" fmla="*/ 1545047 w 7396874"/>
                <a:gd name="connsiteY13" fmla="*/ 865240 h 3338575"/>
                <a:gd name="connsiteX14" fmla="*/ 2115297 w 7396874"/>
                <a:gd name="connsiteY14" fmla="*/ 1037150 h 3338575"/>
                <a:gd name="connsiteX15" fmla="*/ 2489552 w 7396874"/>
                <a:gd name="connsiteY15" fmla="*/ 457437 h 3338575"/>
                <a:gd name="connsiteX16" fmla="*/ 2499331 w 7396874"/>
                <a:gd name="connsiteY16" fmla="*/ 1152922 h 3338575"/>
                <a:gd name="connsiteX17" fmla="*/ 2920994 w 7396874"/>
                <a:gd name="connsiteY17" fmla="*/ 1280038 h 3338575"/>
                <a:gd name="connsiteX18" fmla="*/ 3480868 w 7396874"/>
                <a:gd name="connsiteY18" fmla="*/ 225632 h 3338575"/>
                <a:gd name="connsiteX19" fmla="*/ 3411395 w 7396874"/>
                <a:gd name="connsiteY19" fmla="*/ 1427877 h 3338575"/>
                <a:gd name="connsiteX20" fmla="*/ 4195411 w 7396874"/>
                <a:gd name="connsiteY20" fmla="*/ 1664229 h 3338575"/>
                <a:gd name="connsiteX21" fmla="*/ 4755286 w 7396874"/>
                <a:gd name="connsiteY21" fmla="*/ 609823 h 3338575"/>
                <a:gd name="connsiteX22" fmla="*/ 4685812 w 7396874"/>
                <a:gd name="connsiteY22" fmla="*/ 1812067 h 3338575"/>
                <a:gd name="connsiteX23" fmla="*/ 5014212 w 7396874"/>
                <a:gd name="connsiteY23" fmla="*/ 1911068 h 3338575"/>
                <a:gd name="connsiteX24" fmla="*/ 5388467 w 7396874"/>
                <a:gd name="connsiteY24" fmla="*/ 1331355 h 3338575"/>
                <a:gd name="connsiteX25" fmla="*/ 5398245 w 7396874"/>
                <a:gd name="connsiteY25" fmla="*/ 2026841 h 3338575"/>
                <a:gd name="connsiteX26" fmla="*/ 6027918 w 7396874"/>
                <a:gd name="connsiteY26" fmla="*/ 2216664 h 3338575"/>
                <a:gd name="connsiteX27" fmla="*/ 6402173 w 7396874"/>
                <a:gd name="connsiteY27" fmla="*/ 1636951 h 3338575"/>
                <a:gd name="connsiteX28" fmla="*/ 6411952 w 7396874"/>
                <a:gd name="connsiteY28" fmla="*/ 2332436 h 3338575"/>
                <a:gd name="connsiteX29" fmla="*/ 6703943 w 7396874"/>
                <a:gd name="connsiteY29" fmla="*/ 2420461 h 3338575"/>
                <a:gd name="connsiteX30" fmla="*/ 7388652 w 7396874"/>
                <a:gd name="connsiteY30" fmla="*/ 1862665 h 3338575"/>
                <a:gd name="connsiteX31" fmla="*/ 7092963 w 7396874"/>
                <a:gd name="connsiteY31" fmla="*/ 2537737 h 3338575"/>
                <a:gd name="connsiteX32" fmla="*/ 7306310 w 7396874"/>
                <a:gd name="connsiteY32" fmla="*/ 2602053 h 3338575"/>
                <a:gd name="connsiteX33" fmla="*/ 7391424 w 7396874"/>
                <a:gd name="connsiteY33" fmla="*/ 2760633 h 3338575"/>
                <a:gd name="connsiteX34" fmla="*/ 7336327 w 7396874"/>
                <a:gd name="connsiteY34" fmla="*/ 2943399 h 3338575"/>
                <a:gd name="connsiteX35" fmla="*/ 7244498 w 7396874"/>
                <a:gd name="connsiteY35" fmla="*/ 3248010 h 3338575"/>
                <a:gd name="connsiteX36" fmla="*/ 7085918 w 7396874"/>
                <a:gd name="connsiteY36" fmla="*/ 3333125 h 3338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7396874" h="3338575">
                  <a:moveTo>
                    <a:pt x="7085918" y="3333125"/>
                  </a:moveTo>
                  <a:lnTo>
                    <a:pt x="2984987" y="2096843"/>
                  </a:lnTo>
                  <a:lnTo>
                    <a:pt x="1175225" y="1551265"/>
                  </a:lnTo>
                  <a:lnTo>
                    <a:pt x="90565" y="1224279"/>
                  </a:lnTo>
                  <a:cubicBezTo>
                    <a:pt x="23270" y="1203992"/>
                    <a:pt x="-14837" y="1132993"/>
                    <a:pt x="5450" y="1065698"/>
                  </a:cubicBezTo>
                  <a:lnTo>
                    <a:pt x="97279" y="761087"/>
                  </a:lnTo>
                  <a:lnTo>
                    <a:pt x="152377" y="578321"/>
                  </a:lnTo>
                  <a:cubicBezTo>
                    <a:pt x="172663" y="511027"/>
                    <a:pt x="243662" y="472919"/>
                    <a:pt x="310957" y="493206"/>
                  </a:cubicBezTo>
                  <a:lnTo>
                    <a:pt x="472060" y="541773"/>
                  </a:lnTo>
                  <a:lnTo>
                    <a:pt x="472060" y="0"/>
                  </a:lnTo>
                  <a:lnTo>
                    <a:pt x="867393" y="660952"/>
                  </a:lnTo>
                  <a:lnTo>
                    <a:pt x="1184614" y="756583"/>
                  </a:lnTo>
                  <a:lnTo>
                    <a:pt x="1509845" y="298821"/>
                  </a:lnTo>
                  <a:lnTo>
                    <a:pt x="1545047" y="865240"/>
                  </a:lnTo>
                  <a:lnTo>
                    <a:pt x="2115297" y="1037150"/>
                  </a:lnTo>
                  <a:lnTo>
                    <a:pt x="2489552" y="457437"/>
                  </a:lnTo>
                  <a:lnTo>
                    <a:pt x="2499331" y="1152922"/>
                  </a:lnTo>
                  <a:lnTo>
                    <a:pt x="2920994" y="1280038"/>
                  </a:lnTo>
                  <a:lnTo>
                    <a:pt x="3480868" y="225632"/>
                  </a:lnTo>
                  <a:lnTo>
                    <a:pt x="3411395" y="1427877"/>
                  </a:lnTo>
                  <a:lnTo>
                    <a:pt x="4195411" y="1664229"/>
                  </a:lnTo>
                  <a:lnTo>
                    <a:pt x="4755286" y="609823"/>
                  </a:lnTo>
                  <a:lnTo>
                    <a:pt x="4685812" y="1812067"/>
                  </a:lnTo>
                  <a:lnTo>
                    <a:pt x="5014212" y="1911068"/>
                  </a:lnTo>
                  <a:lnTo>
                    <a:pt x="5388467" y="1331355"/>
                  </a:lnTo>
                  <a:lnTo>
                    <a:pt x="5398245" y="2026841"/>
                  </a:lnTo>
                  <a:lnTo>
                    <a:pt x="6027918" y="2216664"/>
                  </a:lnTo>
                  <a:lnTo>
                    <a:pt x="6402173" y="1636951"/>
                  </a:lnTo>
                  <a:lnTo>
                    <a:pt x="6411952" y="2332436"/>
                  </a:lnTo>
                  <a:lnTo>
                    <a:pt x="6703943" y="2420461"/>
                  </a:lnTo>
                  <a:lnTo>
                    <a:pt x="7388652" y="1862665"/>
                  </a:lnTo>
                  <a:lnTo>
                    <a:pt x="7092963" y="2537737"/>
                  </a:lnTo>
                  <a:lnTo>
                    <a:pt x="7306310" y="2602053"/>
                  </a:lnTo>
                  <a:cubicBezTo>
                    <a:pt x="7373604" y="2622340"/>
                    <a:pt x="7411711" y="2693339"/>
                    <a:pt x="7391424" y="2760633"/>
                  </a:cubicBezTo>
                  <a:lnTo>
                    <a:pt x="7336327" y="2943399"/>
                  </a:lnTo>
                  <a:lnTo>
                    <a:pt x="7244498" y="3248010"/>
                  </a:lnTo>
                  <a:cubicBezTo>
                    <a:pt x="7224211" y="3315305"/>
                    <a:pt x="7153212" y="3353412"/>
                    <a:pt x="7085918" y="3333125"/>
                  </a:cubicBezTo>
                  <a:close/>
                </a:path>
              </a:pathLst>
            </a:cu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n>
                  <a:solidFill>
                    <a:schemeClr val="tx1"/>
                  </a:solidFill>
                </a:ln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1684327" y="964683"/>
              <a:ext cx="5756093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dirty="0">
                  <a:latin typeface="Twinkl" pitchFamily="50" charset="0"/>
                </a:rPr>
                <a:t>We are the </a:t>
              </a:r>
              <a:r>
                <a:rPr lang="en-US" sz="2800" dirty="0" err="1">
                  <a:latin typeface="Twinkl" pitchFamily="50" charset="0"/>
                </a:rPr>
                <a:t>Twinkl</a:t>
              </a:r>
              <a:r>
                <a:rPr lang="en-US" sz="2800" dirty="0">
                  <a:latin typeface="Twinkl" pitchFamily="50" charset="0"/>
                </a:rPr>
                <a:t> Phonics family!</a:t>
              </a:r>
              <a:endParaRPr lang="en-GB" sz="2800" dirty="0">
                <a:latin typeface="Twinkl" pitchFamily="50" charset="0"/>
              </a:endParaRPr>
            </a:p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1892527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winkl Phonics PowerPoint Template.pptx" id="{DE623B95-CF47-4D4D-99E6-E7908909B4E9}" vid="{D8F4FE79-54E6-4341-BC11-84D6744E4EB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227</TotalTime>
  <Words>167</Words>
  <Application>Microsoft Office PowerPoint</Application>
  <PresentationFormat>On-screen Show (4:3)</PresentationFormat>
  <Paragraphs>21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Tuffy-TTF</vt:lpstr>
      <vt:lpstr>Twinkl</vt:lpstr>
      <vt:lpstr>Twinkl SemiBold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Abby Ward</dc:creator>
  <cp:lastModifiedBy>Caroline Hope</cp:lastModifiedBy>
  <cp:revision>12</cp:revision>
  <dcterms:created xsi:type="dcterms:W3CDTF">2018-09-19T10:55:31Z</dcterms:created>
  <dcterms:modified xsi:type="dcterms:W3CDTF">2023-09-18T10:43:54Z</dcterms:modified>
</cp:coreProperties>
</file>